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310" r:id="rId2"/>
    <p:sldId id="674" r:id="rId3"/>
    <p:sldId id="675" r:id="rId4"/>
    <p:sldId id="676" r:id="rId5"/>
    <p:sldId id="677" r:id="rId6"/>
    <p:sldId id="678" r:id="rId7"/>
    <p:sldId id="679" r:id="rId8"/>
    <p:sldId id="680" r:id="rId9"/>
    <p:sldId id="681" r:id="rId10"/>
    <p:sldId id="682" r:id="rId11"/>
    <p:sldId id="683" r:id="rId12"/>
    <p:sldId id="684" r:id="rId13"/>
    <p:sldId id="685" r:id="rId14"/>
    <p:sldId id="686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694" r:id="rId23"/>
    <p:sldId id="328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A06"/>
    <a:srgbClr val="FF9900"/>
    <a:srgbClr val="FF9933"/>
    <a:srgbClr val="000000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>
      <p:cViewPr>
        <p:scale>
          <a:sx n="100" d="100"/>
          <a:sy n="100" d="100"/>
        </p:scale>
        <p:origin x="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45CE6703-AD6E-4BC2-9F6D-635613F707C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380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380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8D13F298-C66D-4EAE-9B6C-6C27EB597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1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2D3B6224-E222-4BE6-97EA-BB87A8C288C8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387769"/>
            <a:ext cx="5607050" cy="4155919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80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380"/>
            <a:ext cx="3038474" cy="462119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731B2CB3-83F0-4ABD-88A8-EB7EAD9C3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bg>
      <p:bgPr>
        <a:blipFill dpi="0" rotWithShape="1">
          <a:blip r:embed="rId2">
            <a:alphaModFix amt="5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9851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CC99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56956" y="0"/>
            <a:ext cx="304800" cy="6858000"/>
          </a:xfrm>
          <a:prstGeom prst="rect">
            <a:avLst/>
          </a:prstGeom>
          <a:solidFill>
            <a:srgbClr val="CC9900">
              <a:alpha val="25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75686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rgbClr val="CC99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760972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rgbClr val="CC9900">
                <a:alpha val="3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761680" y="5196168"/>
            <a:ext cx="1153720" cy="1585632"/>
            <a:chOff x="7620000" y="5105400"/>
            <a:chExt cx="1153720" cy="1585632"/>
          </a:xfrm>
        </p:grpSpPr>
        <p:sp>
          <p:nvSpPr>
            <p:cNvPr id="15" name="Oval 14"/>
            <p:cNvSpPr/>
            <p:nvPr userDrawn="1"/>
          </p:nvSpPr>
          <p:spPr bwMode="auto">
            <a:xfrm>
              <a:off x="7853624" y="5492264"/>
              <a:ext cx="641424" cy="641424"/>
            </a:xfrm>
            <a:prstGeom prst="ellipse">
              <a:avLst/>
            </a:prstGeom>
            <a:solidFill>
              <a:srgbClr val="CC9900"/>
            </a:solidFill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6" name="Oval 15"/>
            <p:cNvSpPr/>
            <p:nvPr userDrawn="1"/>
          </p:nvSpPr>
          <p:spPr bwMode="auto">
            <a:xfrm>
              <a:off x="7620000" y="6126144"/>
              <a:ext cx="137160" cy="137160"/>
            </a:xfrm>
            <a:prstGeom prst="ellipse">
              <a:avLst/>
            </a:prstGeom>
            <a:solidFill>
              <a:srgbClr val="CC9900"/>
            </a:solidFill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2" name="Oval 21"/>
            <p:cNvSpPr/>
            <p:nvPr userDrawn="1"/>
          </p:nvSpPr>
          <p:spPr bwMode="auto">
            <a:xfrm>
              <a:off x="8193128" y="6416712"/>
              <a:ext cx="274320" cy="274320"/>
            </a:xfrm>
            <a:prstGeom prst="ellipse">
              <a:avLst/>
            </a:prstGeom>
            <a:solidFill>
              <a:srgbClr val="CC9900"/>
            </a:solidFill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 userDrawn="1"/>
          </p:nvSpPr>
          <p:spPr bwMode="auto">
            <a:xfrm>
              <a:off x="8407960" y="5105400"/>
              <a:ext cx="365760" cy="365760"/>
            </a:xfrm>
            <a:prstGeom prst="ellipse">
              <a:avLst/>
            </a:prstGeom>
            <a:solidFill>
              <a:srgbClr val="CC9900"/>
            </a:solidFill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pic>
        <p:nvPicPr>
          <p:cNvPr id="14" name="Picture 13" descr="http://www.floridahightech.com/images/UCFlogo.gif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68983" b="44845"/>
          <a:stretch>
            <a:fillRect/>
          </a:stretch>
        </p:blipFill>
        <p:spPr bwMode="auto">
          <a:xfrm>
            <a:off x="8077200" y="5638802"/>
            <a:ext cx="49467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2032" y="6400800"/>
            <a:ext cx="9171432" cy="533400"/>
          </a:xfrm>
          <a:prstGeom prst="rect">
            <a:avLst/>
          </a:prstGeom>
          <a:gradFill flip="none" rotWithShape="1">
            <a:gsLst>
              <a:gs pos="0">
                <a:srgbClr val="CC9900"/>
              </a:gs>
              <a:gs pos="65000">
                <a:schemeClr val="accent1">
                  <a:shade val="67500"/>
                  <a:satMod val="115000"/>
                  <a:alpha val="75000"/>
                  <a:lumMod val="54000"/>
                  <a:lumOff val="46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9" name="Picture 8" descr="http://www.floridahightech.com/images/UCFlogo.gif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68983" b="44845"/>
          <a:stretch>
            <a:fillRect/>
          </a:stretch>
        </p:blipFill>
        <p:spPr bwMode="auto">
          <a:xfrm>
            <a:off x="8601212" y="6438900"/>
            <a:ext cx="378795" cy="42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9DC3BF-4AF2-4C4B-B619-519D0279BCD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5A803D-91D0-4C83-BC47-911B0C282B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dbackman@ucf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rgbClr val="CC9900">
              <a:alpha val="4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rgbClr val="FFCA06">
              <a:alpha val="23000"/>
            </a:srgbClr>
          </a:solidFill>
          <a:ln w="38100" cap="rnd" cmpd="sng" algn="ctr">
            <a:solidFill>
              <a:srgbClr val="FFCA06">
                <a:alpha val="25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bg2">
                <a:lumMod val="25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bg2">
                <a:lumMod val="25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bg2">
                <a:lumMod val="25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25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rgbClr val="CC9900">
              <a:alpha val="4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rgbClr val="CC9900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solidFill>
            <a:srgbClr val="CC9900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solidFill>
            <a:srgbClr val="CC9900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solidFill>
            <a:srgbClr val="CC9900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solidFill>
            <a:srgbClr val="CC9900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bg2">
                <a:lumMod val="25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6" name="Text Placeholder 4"/>
          <p:cNvSpPr>
            <a:spLocks noGrp="1"/>
          </p:cNvSpPr>
          <p:nvPr>
            <p:ph type="body" idx="1"/>
          </p:nvPr>
        </p:nvSpPr>
        <p:spPr>
          <a:xfrm>
            <a:off x="1726640" y="3276600"/>
            <a:ext cx="7371304" cy="3048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Tahoma" pitchFamily="34" charset="0"/>
                <a:cs typeface="Tahoma" pitchFamily="34" charset="0"/>
              </a:rPr>
              <a:t>Audits and Investigations</a:t>
            </a:r>
          </a:p>
          <a:p>
            <a:pPr algn="ctr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itchFamily="34" charset="0"/>
                <a:ea typeface="Tahoma" pitchFamily="34" charset="0"/>
                <a:cs typeface="Tahoma" pitchFamily="34" charset="0"/>
              </a:rPr>
              <a:t>Presented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itchFamily="34" charset="0"/>
                <a:ea typeface="Tahoma" pitchFamily="34" charset="0"/>
                <a:cs typeface="Tahoma" pitchFamily="34" charset="0"/>
              </a:rPr>
              <a:t>by:</a:t>
            </a:r>
          </a:p>
          <a:p>
            <a:pPr algn="ctr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itchFamily="34" charset="0"/>
                <a:ea typeface="Tahoma" pitchFamily="34" charset="0"/>
                <a:cs typeface="Tahoma" pitchFamily="34" charset="0"/>
              </a:rPr>
              <a:t>Doug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Backman</a:t>
            </a:r>
          </a:p>
          <a:p>
            <a:pPr algn="ctr"/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Office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of Compliance</a:t>
            </a:r>
          </a:p>
          <a:p>
            <a:pPr algn="ctr"/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ea typeface="Tahoma" pitchFamily="34" charset="0"/>
                <a:cs typeface="Tahoma" pitchFamily="34" charset="0"/>
              </a:rPr>
              <a:t>dbackman@ucf.edu</a:t>
            </a:r>
          </a:p>
          <a:p>
            <a:pPr algn="ctr"/>
            <a:endParaRPr lang="en-US" sz="1600" b="1" dirty="0" smtClean="0">
              <a:solidFill>
                <a:schemeClr val="accent6">
                  <a:lumMod val="50000"/>
                </a:schemeClr>
              </a:solidFill>
              <a:effectLst/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1" name="Picture 40" descr="http://www.floridahightech.com/images/UCFlogo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68983" b="44845"/>
          <a:stretch>
            <a:fillRect/>
          </a:stretch>
        </p:blipFill>
        <p:spPr bwMode="auto">
          <a:xfrm>
            <a:off x="776676" y="3532385"/>
            <a:ext cx="998057" cy="110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I:\SPaRKS 2013\SPaRKS2 2013 Logo\sparks2logo_colorbackground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0"/>
            <a:ext cx="41910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86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Federal Pre-award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Notification and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policies and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budget details: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Salary ledgers, pay rates, &amp; CLI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Equipment PO competitive quotes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Subcontract &amp; consulting quotes with SOW and budget break-outs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Travel destination quotes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Budget narrative evaluation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Findings &amp; recommendations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2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State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Notification and Purpose (Federal &amp; State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policy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data and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explanations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 identification and defense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Formal corrective action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Changes to policy &amp; procedures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2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University Internal Audit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Notification and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data and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Explanations and defense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identified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Corrective action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Changes to policies &amp;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7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 &amp;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BREAK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1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086600" cy="525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Research Misconduct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Fabrication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Falsification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Plagiarism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Financial - unallowed Costs – institutional procedures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False Claims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Administrative - Regulatory procedures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Conflict of Interest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Financial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Conflict of Commitment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Nepotism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5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Research Misconduct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Fabrication – making up data or results and recording or reporting them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Falsification – manipulating research materials, equipment, or processes, or changing or omitting data or results such that the research is not accurately represented in the research record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Plagiarism – appropriation of another person’s ideas, processes, results or words without giving appropriate credit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98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Misconduct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Plagiarism Investigation Process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Case 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Inquiry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Formal Investigation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Notification and referral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Institutional Assurance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Letter to institution with statement of facts,  findings and examples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Letter to Respondent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Regulatory responsibilities 45 CFR Part 689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78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Unallowed Costs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Policies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Notice and request for </a:t>
            </a:r>
            <a:r>
              <a:rPr lang="en-US" dirty="0" smtClean="0"/>
              <a:t>information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Use of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Data compilation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Clarification and additional data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and Mitigation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Agency Reimbursement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32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Administrative – Regulatory Procedures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Administrative Investigations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Unallowed salary assignment without agency approval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Agency policy and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Institution’s policy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hiring procedures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time &amp; effort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and declarations - administrative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Financial mitigation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64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Financial Conflict of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employee COI disclosure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Investigate outside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Consulting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Corporate Ownership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Management position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Use of university employees/students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Intellectual property License to company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Equity ownership in company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9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239000" cy="1219200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0" dirty="0" smtClean="0"/>
              <a:t>Introduction </a:t>
            </a:r>
            <a:r>
              <a:rPr lang="en-US" b="0" dirty="0" smtClean="0"/>
              <a:t>&amp; General Overview</a:t>
            </a:r>
          </a:p>
          <a:p>
            <a:pPr>
              <a:buFont typeface="Wingdings" pitchFamily="2" charset="2"/>
              <a:buChar char="v"/>
            </a:pPr>
            <a:r>
              <a:rPr lang="en-US" b="0" dirty="0" smtClean="0"/>
              <a:t>Types of Audits</a:t>
            </a:r>
          </a:p>
          <a:p>
            <a:pPr>
              <a:buFont typeface="Wingdings" pitchFamily="2" charset="2"/>
              <a:buChar char="v"/>
            </a:pPr>
            <a:r>
              <a:rPr lang="en-US" b="0" dirty="0" smtClean="0"/>
              <a:t>Types of Investigations</a:t>
            </a:r>
          </a:p>
          <a:p>
            <a:pPr>
              <a:buFont typeface="Wingdings" pitchFamily="2" charset="2"/>
              <a:buChar char="v"/>
            </a:pPr>
            <a:r>
              <a:rPr lang="en-US" b="0" dirty="0" smtClean="0"/>
              <a:t>Audits</a:t>
            </a:r>
          </a:p>
          <a:p>
            <a:pPr>
              <a:buFont typeface="Wingdings" pitchFamily="2" charset="2"/>
              <a:buChar char="v"/>
            </a:pPr>
            <a:r>
              <a:rPr lang="en-US" b="0" dirty="0" smtClean="0"/>
              <a:t>Investigations</a:t>
            </a:r>
          </a:p>
          <a:p>
            <a:pPr>
              <a:buFont typeface="Wingdings" pitchFamily="2" charset="2"/>
              <a:buChar char="v"/>
            </a:pPr>
            <a:r>
              <a:rPr lang="en-US" b="0" dirty="0" smtClean="0"/>
              <a:t>Closing Remarks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549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086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Financial Conflict of Interest Cont.: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Investigate all registered entities employee is affiliated with: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Spouse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Significant other’s entity/company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Family member’s entity/company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Colleague partnerships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Registered but not active entities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Officer appointments on a non compensatory basis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Issued IP Licenses to entity/company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11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Financial Conflict of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Determine Conflict type: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Financial Transactions – State of Florida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Financial Conflict – Federal Bias Principle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Mitigate changes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Outline penalties for improper disclosure.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56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581400"/>
            <a:ext cx="81534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QUESTIONS or COMMENTS?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Doug Backman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dbackman@ucf.edu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407-882-1168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C:\Documents and Settings\ltorres\Local Settings\Temporary Internet Files\Content.IE5\BXMPABF8\MCj043379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225" y="2362200"/>
            <a:ext cx="1298575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27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00125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THANKS FOR JOINING US!</a:t>
            </a:r>
          </a:p>
          <a:p>
            <a:pPr algn="ctr"/>
            <a:endParaRPr lang="en-US" sz="2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See you at the next session:</a:t>
            </a:r>
          </a:p>
          <a:p>
            <a:pPr algn="ctr"/>
            <a:endParaRPr lang="en-US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endParaRPr lang="en-US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Research Foundation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November 20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, 2013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9:00 am to 11:00 am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49486"/>
            <a:ext cx="4194175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>Introduction </a:t>
            </a:r>
            <a:r>
              <a:rPr lang="en-US" dirty="0"/>
              <a:t>&amp; General Overview</a:t>
            </a:r>
            <a:r>
              <a:rPr lang="en-US" b="0" dirty="0"/>
              <a:t/>
            </a:r>
            <a:br>
              <a:rPr lang="en-US" b="0" dirty="0"/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0" dirty="0" smtClean="0"/>
              <a:t>Audits &amp; Investigations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 smtClean="0"/>
              <a:t>Do audits &amp; investigations have an impact on the UCF community?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 Partners, Affiliates &amp; Collaborators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Federal agencies willingness to participate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Legislative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Donations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Community confidence (FL. A&amp;M)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dirty="0" smtClean="0"/>
              <a:t>Academic &amp; research impact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547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Audit 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OMB Circular A-133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Federal Desk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Agency directed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Federal pre-award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State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UCF Internal Audit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OMB Circular A-133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3 to 4 month review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Identify 5 to 10 top research &amp; development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institutional policies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costs in accordance with OMB A-21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adherence to administrative regulatory requirements per OMB A-110 and agency guidelines (solicitation and agency)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management structures &amp;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3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OMB Circular A-133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are identified &amp; confirmed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are listed in a formal document with CFDA No. and program title and include: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Compliance Requirement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Finding Type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Finding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Criteria Condition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Effect &amp;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4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OMB Circular A-133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Institution provides a formal response &amp; corrective action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 is filed with the State IG’s Federal audit Clearinghouse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Agencies affected by finding(s) contact UCF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Formal response to agency (resources &amp; time)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Agency and acceptance with implementation plan.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3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Federal Desk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Agency notification &amp; purpose of audit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institutions policies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Review requested documents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Explanation &amp; request for additional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Findings identified or not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Corrective Action Plan requested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7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Agency Directed 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Notification and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policies &amp;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Request for a formal response and corrective action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Institutional data review and defense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Formal Response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Changes to institution’s policy &amp; procedures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87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10033</TotalTime>
  <Words>748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PowerPoint Presentation</vt:lpstr>
      <vt:lpstr>Agenda</vt:lpstr>
      <vt:lpstr> Introduction &amp; General Overview </vt:lpstr>
      <vt:lpstr>Types of Audits</vt:lpstr>
      <vt:lpstr>Types of Audits</vt:lpstr>
      <vt:lpstr>Audit Types</vt:lpstr>
      <vt:lpstr>Audit Types</vt:lpstr>
      <vt:lpstr>Audit Types</vt:lpstr>
      <vt:lpstr>Audit Types</vt:lpstr>
      <vt:lpstr>Audit Types</vt:lpstr>
      <vt:lpstr>Audit Types</vt:lpstr>
      <vt:lpstr>Audit Types</vt:lpstr>
      <vt:lpstr>Audits &amp; Investigations</vt:lpstr>
      <vt:lpstr>Investigation Types</vt:lpstr>
      <vt:lpstr>Investigation Types</vt:lpstr>
      <vt:lpstr>Research Misconduct</vt:lpstr>
      <vt:lpstr>Financial Investigations</vt:lpstr>
      <vt:lpstr>Administrative – Regulatory Procedures </vt:lpstr>
      <vt:lpstr>Conflict of Interest</vt:lpstr>
      <vt:lpstr>Conflict of Interest</vt:lpstr>
      <vt:lpstr>Conflict of Interest</vt:lpstr>
      <vt:lpstr>PowerPoint Presentation</vt:lpstr>
      <vt:lpstr>PowerPoint Presentation</vt:lpstr>
    </vt:vector>
  </TitlesOfParts>
  <Company>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jtorres</dc:creator>
  <cp:lastModifiedBy>Doshie Walker</cp:lastModifiedBy>
  <cp:revision>478</cp:revision>
  <cp:lastPrinted>2011-06-20T19:53:44Z</cp:lastPrinted>
  <dcterms:created xsi:type="dcterms:W3CDTF">2011-04-10T19:45:53Z</dcterms:created>
  <dcterms:modified xsi:type="dcterms:W3CDTF">2013-11-06T14:47:21Z</dcterms:modified>
</cp:coreProperties>
</file>