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5"/>
  </p:notesMasterIdLst>
  <p:handoutMasterIdLst>
    <p:handoutMasterId r:id="rId26"/>
  </p:handoutMasterIdLst>
  <p:sldIdLst>
    <p:sldId id="310" r:id="rId2"/>
    <p:sldId id="674" r:id="rId3"/>
    <p:sldId id="675" r:id="rId4"/>
    <p:sldId id="676" r:id="rId5"/>
    <p:sldId id="677" r:id="rId6"/>
    <p:sldId id="678" r:id="rId7"/>
    <p:sldId id="679" r:id="rId8"/>
    <p:sldId id="680" r:id="rId9"/>
    <p:sldId id="681" r:id="rId10"/>
    <p:sldId id="682" r:id="rId11"/>
    <p:sldId id="683" r:id="rId12"/>
    <p:sldId id="684" r:id="rId13"/>
    <p:sldId id="685" r:id="rId14"/>
    <p:sldId id="686" r:id="rId15"/>
    <p:sldId id="687" r:id="rId16"/>
    <p:sldId id="688" r:id="rId17"/>
    <p:sldId id="689" r:id="rId18"/>
    <p:sldId id="690" r:id="rId19"/>
    <p:sldId id="691" r:id="rId20"/>
    <p:sldId id="692" r:id="rId21"/>
    <p:sldId id="693" r:id="rId22"/>
    <p:sldId id="694" r:id="rId23"/>
    <p:sldId id="328" r:id="rId24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FFCA06"/>
    <a:srgbClr val="FF9900"/>
    <a:srgbClr val="FF9933"/>
    <a:srgbClr val="000000"/>
    <a:srgbClr val="006699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94660"/>
  </p:normalViewPr>
  <p:slideViewPr>
    <p:cSldViewPr>
      <p:cViewPr>
        <p:scale>
          <a:sx n="100" d="100"/>
          <a:sy n="100" d="100"/>
        </p:scale>
        <p:origin x="13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38474" cy="462119"/>
          </a:xfrm>
          <a:prstGeom prst="rect">
            <a:avLst/>
          </a:prstGeom>
        </p:spPr>
        <p:txBody>
          <a:bodyPr vert="horz" lIns="91946" tIns="45972" rIns="91946" bIns="4597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1" y="1"/>
            <a:ext cx="3038474" cy="462119"/>
          </a:xfrm>
          <a:prstGeom prst="rect">
            <a:avLst/>
          </a:prstGeom>
        </p:spPr>
        <p:txBody>
          <a:bodyPr vert="horz" lIns="91946" tIns="45972" rIns="91946" bIns="45972" rtlCol="0"/>
          <a:lstStyle>
            <a:lvl1pPr algn="r">
              <a:defRPr sz="1200"/>
            </a:lvl1pPr>
          </a:lstStyle>
          <a:p>
            <a:fld id="{45CE6703-AD6E-4BC2-9F6D-635613F707C7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772380"/>
            <a:ext cx="3038474" cy="462119"/>
          </a:xfrm>
          <a:prstGeom prst="rect">
            <a:avLst/>
          </a:prstGeom>
        </p:spPr>
        <p:txBody>
          <a:bodyPr vert="horz" lIns="91946" tIns="45972" rIns="91946" bIns="4597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1" y="8772380"/>
            <a:ext cx="3038474" cy="462119"/>
          </a:xfrm>
          <a:prstGeom prst="rect">
            <a:avLst/>
          </a:prstGeom>
        </p:spPr>
        <p:txBody>
          <a:bodyPr vert="horz" lIns="91946" tIns="45972" rIns="91946" bIns="45972" rtlCol="0" anchor="b"/>
          <a:lstStyle>
            <a:lvl1pPr algn="r">
              <a:defRPr sz="1200"/>
            </a:lvl1pPr>
          </a:lstStyle>
          <a:p>
            <a:fld id="{8D13F298-C66D-4EAE-9B6C-6C27EB597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561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38474" cy="462119"/>
          </a:xfrm>
          <a:prstGeom prst="rect">
            <a:avLst/>
          </a:prstGeom>
        </p:spPr>
        <p:txBody>
          <a:bodyPr vert="horz" lIns="91946" tIns="45972" rIns="91946" bIns="4597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1" y="1"/>
            <a:ext cx="3038474" cy="462119"/>
          </a:xfrm>
          <a:prstGeom prst="rect">
            <a:avLst/>
          </a:prstGeom>
        </p:spPr>
        <p:txBody>
          <a:bodyPr vert="horz" lIns="91946" tIns="45972" rIns="91946" bIns="45972" rtlCol="0"/>
          <a:lstStyle>
            <a:lvl1pPr algn="r">
              <a:defRPr sz="1200"/>
            </a:lvl1pPr>
          </a:lstStyle>
          <a:p>
            <a:fld id="{2D3B6224-E222-4BE6-97EA-BB87A8C288C8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46" tIns="45972" rIns="91946" bIns="4597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387769"/>
            <a:ext cx="5607050" cy="4155919"/>
          </a:xfrm>
          <a:prstGeom prst="rect">
            <a:avLst/>
          </a:prstGeom>
        </p:spPr>
        <p:txBody>
          <a:bodyPr vert="horz" lIns="91946" tIns="45972" rIns="91946" bIns="4597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772380"/>
            <a:ext cx="3038474" cy="462119"/>
          </a:xfrm>
          <a:prstGeom prst="rect">
            <a:avLst/>
          </a:prstGeom>
        </p:spPr>
        <p:txBody>
          <a:bodyPr vert="horz" lIns="91946" tIns="45972" rIns="91946" bIns="4597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1" y="8772380"/>
            <a:ext cx="3038474" cy="462119"/>
          </a:xfrm>
          <a:prstGeom prst="rect">
            <a:avLst/>
          </a:prstGeom>
        </p:spPr>
        <p:txBody>
          <a:bodyPr vert="horz" lIns="91946" tIns="45972" rIns="91946" bIns="45972" rtlCol="0" anchor="b"/>
          <a:lstStyle>
            <a:lvl1pPr algn="r">
              <a:defRPr sz="1200"/>
            </a:lvl1pPr>
          </a:lstStyle>
          <a:p>
            <a:fld id="{731B2CB3-83F0-4ABD-88A8-EB7EAD9C31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209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C3BF-4AF2-4C4B-B619-519D0279BCDD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F5A803D-91D0-4C83-BC47-911B0C282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C3BF-4AF2-4C4B-B619-519D0279BCDD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A803D-91D0-4C83-BC47-911B0C282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C3BF-4AF2-4C4B-B619-519D0279BCDD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A803D-91D0-4C83-BC47-911B0C282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icture with Caption">
    <p:bg>
      <p:bgPr>
        <a:blipFill dpi="0" rotWithShape="1">
          <a:blip r:embed="rId2">
            <a:alphaModFix amt="50000"/>
            <a:duotone>
              <a:schemeClr val="bg2">
                <a:shade val="30000"/>
                <a:satMod val="455000"/>
              </a:schemeClr>
              <a:schemeClr val="bg2">
                <a:tint val="95000"/>
                <a:satMod val="12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98512" y="0"/>
            <a:ext cx="0" cy="6858000"/>
          </a:xfrm>
          <a:prstGeom prst="line">
            <a:avLst/>
          </a:prstGeom>
          <a:noFill/>
          <a:ln w="38100" cap="flat" cmpd="sng" algn="ctr">
            <a:solidFill>
              <a:srgbClr val="CC990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56956" y="0"/>
            <a:ext cx="304800" cy="6858000"/>
          </a:xfrm>
          <a:prstGeom prst="rect">
            <a:avLst/>
          </a:prstGeom>
          <a:solidFill>
            <a:srgbClr val="CC9900">
              <a:alpha val="25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756863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rgbClr val="CC9900">
                <a:alpha val="2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760972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rgbClr val="CC9900">
                <a:alpha val="3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7761680" y="5196168"/>
            <a:ext cx="1153720" cy="1585632"/>
            <a:chOff x="7620000" y="5105400"/>
            <a:chExt cx="1153720" cy="1585632"/>
          </a:xfrm>
        </p:grpSpPr>
        <p:sp>
          <p:nvSpPr>
            <p:cNvPr id="15" name="Oval 14"/>
            <p:cNvSpPr/>
            <p:nvPr userDrawn="1"/>
          </p:nvSpPr>
          <p:spPr bwMode="auto">
            <a:xfrm>
              <a:off x="7853624" y="5492264"/>
              <a:ext cx="641424" cy="641424"/>
            </a:xfrm>
            <a:prstGeom prst="ellipse">
              <a:avLst/>
            </a:prstGeom>
            <a:solidFill>
              <a:srgbClr val="CC9900"/>
            </a:solidFill>
            <a:ln w="28575" cap="rnd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 dirty="0"/>
            </a:p>
          </p:txBody>
        </p:sp>
        <p:sp>
          <p:nvSpPr>
            <p:cNvPr id="16" name="Oval 15"/>
            <p:cNvSpPr/>
            <p:nvPr userDrawn="1"/>
          </p:nvSpPr>
          <p:spPr bwMode="auto">
            <a:xfrm>
              <a:off x="7620000" y="6126144"/>
              <a:ext cx="137160" cy="137160"/>
            </a:xfrm>
            <a:prstGeom prst="ellipse">
              <a:avLst/>
            </a:prstGeom>
            <a:solidFill>
              <a:srgbClr val="CC9900"/>
            </a:solidFill>
            <a:ln w="12700" cap="rnd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 dirty="0"/>
            </a:p>
          </p:txBody>
        </p:sp>
        <p:sp>
          <p:nvSpPr>
            <p:cNvPr id="22" name="Oval 21"/>
            <p:cNvSpPr/>
            <p:nvPr userDrawn="1"/>
          </p:nvSpPr>
          <p:spPr bwMode="auto">
            <a:xfrm>
              <a:off x="8193128" y="6416712"/>
              <a:ext cx="274320" cy="274320"/>
            </a:xfrm>
            <a:prstGeom prst="ellipse">
              <a:avLst/>
            </a:prstGeom>
            <a:solidFill>
              <a:srgbClr val="CC9900"/>
            </a:solidFill>
            <a:ln w="12700" cap="rnd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 dirty="0"/>
            </a:p>
          </p:txBody>
        </p:sp>
        <p:sp>
          <p:nvSpPr>
            <p:cNvPr id="23" name="Oval 22"/>
            <p:cNvSpPr/>
            <p:nvPr userDrawn="1"/>
          </p:nvSpPr>
          <p:spPr bwMode="auto">
            <a:xfrm>
              <a:off x="8407960" y="5105400"/>
              <a:ext cx="365760" cy="365760"/>
            </a:xfrm>
            <a:prstGeom prst="ellipse">
              <a:avLst/>
            </a:prstGeom>
            <a:solidFill>
              <a:srgbClr val="CC9900"/>
            </a:solidFill>
            <a:ln w="28575" cap="rnd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 dirty="0"/>
            </a:p>
          </p:txBody>
        </p:sp>
      </p:grpSp>
      <p:pic>
        <p:nvPicPr>
          <p:cNvPr id="14" name="Picture 13" descr="http://www.floridahightech.com/images/UCFlogo.gif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5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rcRect r="68983" b="44845"/>
          <a:stretch>
            <a:fillRect/>
          </a:stretch>
        </p:blipFill>
        <p:spPr bwMode="auto">
          <a:xfrm>
            <a:off x="8077200" y="5638802"/>
            <a:ext cx="494675" cy="548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11/6/2013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F5A803D-91D0-4C83-BC47-911B0C282B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12032" y="6400800"/>
            <a:ext cx="9171432" cy="533400"/>
          </a:xfrm>
          <a:prstGeom prst="rect">
            <a:avLst/>
          </a:prstGeom>
          <a:gradFill flip="none" rotWithShape="1">
            <a:gsLst>
              <a:gs pos="0">
                <a:srgbClr val="CC9900"/>
              </a:gs>
              <a:gs pos="65000">
                <a:schemeClr val="accent1">
                  <a:shade val="67500"/>
                  <a:satMod val="115000"/>
                  <a:alpha val="75000"/>
                  <a:lumMod val="54000"/>
                  <a:lumOff val="46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  <a:alpha val="2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pic>
        <p:nvPicPr>
          <p:cNvPr id="9" name="Picture 8" descr="http://www.floridahightech.com/images/UCFlogo.gif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rcRect r="68983" b="44845"/>
          <a:stretch>
            <a:fillRect/>
          </a:stretch>
        </p:blipFill>
        <p:spPr bwMode="auto">
          <a:xfrm>
            <a:off x="8601212" y="6438900"/>
            <a:ext cx="378795" cy="420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C3BF-4AF2-4C4B-B619-519D0279BCDD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A803D-91D0-4C83-BC47-911B0C282B9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C3BF-4AF2-4C4B-B619-519D0279BCDD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A803D-91D0-4C83-BC47-911B0C282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C3BF-4AF2-4C4B-B619-519D0279BCDD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F5A803D-91D0-4C83-BC47-911B0C282B9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C3BF-4AF2-4C4B-B619-519D0279BCDD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A803D-91D0-4C83-BC47-911B0C282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C3BF-4AF2-4C4B-B619-519D0279BCDD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A803D-91D0-4C83-BC47-911B0C282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C3BF-4AF2-4C4B-B619-519D0279BCDD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A803D-91D0-4C83-BC47-911B0C282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DC3BF-4AF2-4C4B-B619-519D0279BCDD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A803D-91D0-4C83-BC47-911B0C282B9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70000"/>
            <a:duotone>
              <a:schemeClr val="bg2">
                <a:shade val="30000"/>
                <a:satMod val="455000"/>
              </a:schemeClr>
              <a:schemeClr val="bg2">
                <a:tint val="95000"/>
                <a:satMod val="12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19DC3BF-4AF2-4C4B-B619-519D0279BCDD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F5A803D-91D0-4C83-BC47-911B0C282B9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  <p:sldLayoutId id="2147483912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dbackman@ucf.edu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rgbClr val="CC9900">
              <a:alpha val="40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rgbClr val="FFCA06">
              <a:alpha val="23000"/>
            </a:srgbClr>
          </a:solidFill>
          <a:ln w="38100" cap="rnd" cmpd="sng" algn="ctr">
            <a:solidFill>
              <a:srgbClr val="FFCA06">
                <a:alpha val="25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6" name="Rectangle 15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bg2">
                <a:lumMod val="25000"/>
                <a:alpha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bg2">
                <a:lumMod val="25000"/>
                <a:alpha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bg2">
                <a:lumMod val="25000"/>
                <a:alpha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25000"/>
                <a:alpha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ectangle 21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rgbClr val="CC9900">
              <a:alpha val="40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rgbClr val="CC9900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solidFill>
            <a:srgbClr val="CC9900"/>
          </a:solidFill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solidFill>
            <a:srgbClr val="CC9900"/>
          </a:solidFill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solidFill>
            <a:srgbClr val="CC9900"/>
          </a:solidFill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solidFill>
            <a:srgbClr val="CC9900"/>
          </a:solidFill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bg2">
                <a:lumMod val="25000"/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6" name="Text Placeholder 4"/>
          <p:cNvSpPr>
            <a:spLocks noGrp="1"/>
          </p:cNvSpPr>
          <p:nvPr>
            <p:ph type="body" idx="1"/>
          </p:nvPr>
        </p:nvSpPr>
        <p:spPr>
          <a:xfrm>
            <a:off x="1726640" y="3276600"/>
            <a:ext cx="7371304" cy="3048000"/>
          </a:xfrm>
          <a:noFill/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Tahoma" pitchFamily="34" charset="0"/>
                <a:cs typeface="Tahoma" pitchFamily="34" charset="0"/>
              </a:rPr>
              <a:t>Audits and Investigations</a:t>
            </a:r>
          </a:p>
          <a:p>
            <a:pPr algn="ctr"/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Century Gothic" pitchFamily="34" charset="0"/>
                <a:ea typeface="Tahoma" pitchFamily="34" charset="0"/>
                <a:cs typeface="Tahoma" pitchFamily="34" charset="0"/>
              </a:rPr>
              <a:t>Presented </a:t>
            </a: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Century Gothic" pitchFamily="34" charset="0"/>
                <a:ea typeface="Tahoma" pitchFamily="34" charset="0"/>
                <a:cs typeface="Tahoma" pitchFamily="34" charset="0"/>
              </a:rPr>
              <a:t>by:</a:t>
            </a:r>
          </a:p>
          <a:p>
            <a:pPr algn="ctr"/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Century Gothic" pitchFamily="34" charset="0"/>
                <a:ea typeface="Tahoma" pitchFamily="34" charset="0"/>
                <a:cs typeface="Tahoma" pitchFamily="34" charset="0"/>
              </a:rPr>
              <a:t>Doug </a:t>
            </a: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  <a:ea typeface="Tahoma" pitchFamily="34" charset="0"/>
                <a:cs typeface="Tahoma" pitchFamily="34" charset="0"/>
              </a:rPr>
              <a:t>Backman</a:t>
            </a:r>
          </a:p>
          <a:p>
            <a:pPr algn="ctr"/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  <a:ea typeface="Tahoma" pitchFamily="34" charset="0"/>
                <a:cs typeface="Tahoma" pitchFamily="34" charset="0"/>
              </a:rPr>
              <a:t>Office 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  <a:ea typeface="Tahoma" pitchFamily="34" charset="0"/>
                <a:cs typeface="Tahoma" pitchFamily="34" charset="0"/>
              </a:rPr>
              <a:t>of Compliance</a:t>
            </a:r>
          </a:p>
          <a:p>
            <a:pPr algn="ctr"/>
            <a:r>
              <a:rPr lang="en-US" sz="1800" b="1" dirty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  <a:ea typeface="Tahoma" pitchFamily="34" charset="0"/>
                <a:cs typeface="Tahoma" pitchFamily="34" charset="0"/>
              </a:rPr>
              <a:t>dbackman@ucf.edu</a:t>
            </a:r>
          </a:p>
          <a:p>
            <a:pPr algn="ctr"/>
            <a:endParaRPr lang="en-US" sz="1600" b="1" dirty="0" smtClean="0">
              <a:solidFill>
                <a:schemeClr val="accent6">
                  <a:lumMod val="50000"/>
                </a:schemeClr>
              </a:solidFill>
              <a:effectLst/>
              <a:latin typeface="Century Gothic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1" name="Picture 40" descr="http://www.floridahightech.com/images/UCFlogo.gif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rcRect r="68983" b="44845"/>
          <a:stretch>
            <a:fillRect/>
          </a:stretch>
        </p:blipFill>
        <p:spPr bwMode="auto">
          <a:xfrm>
            <a:off x="776676" y="3532385"/>
            <a:ext cx="998057" cy="110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8" descr="I:\SPaRKS 2013\SPaRKS2 2013 Logo\sparks2logo_colorbackground.gif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762000"/>
            <a:ext cx="4191000" cy="2362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987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086600" cy="51054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Federal Pre-award Audits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Notification and purpose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Request for policies and procedures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Request for budget details: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Salary ledgers, pay rates, &amp; CLI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Equipment PO competitive quotes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Subcontract &amp; consulting quotes with SOW and budget break-outs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Travel destination quotes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Budget narrative evaluation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 Findings &amp; recommendations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825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State Audits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Notification and Purpose (Federal &amp; State programs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Request for policy &amp; procedures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Request for data and documents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Request for explanations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Finding identification and defense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Formal corrective action plan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Changes to policy &amp; procedures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925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University Internal Audit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Notification and Purpose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Request for data and documents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Explanations and defense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Findings identified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Corrective action plans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Changes to policies &amp; procedures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476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Audits &amp;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BREAK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816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086600" cy="52578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Research Misconduct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Fabrication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Falsification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Plagiarism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Financial - unallowed Costs – institutional procedures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False Claims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Administrative - Regulatory procedures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Conflict of Interest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Financial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Conflict of Commitment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Nepotism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5958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Research Misconduct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Fabrication – making up data or results and recording or reporting them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Falsification – manipulating research materials, equipment, or processes, or changing or omitting data or results such that the research is not accurately represented in the research record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Plagiarism – appropriation of another person’s ideas, processes, results or words without giving appropriate credit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098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Misconduct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Plagiarism Investigation Process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Case Review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Inquiry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Formal Investigation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Notification and referral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Institutional Assurance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Letter to institution with statement of facts,  findings and examples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Letter to Respondent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Regulatory responsibilities 45 CFR Part 689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0789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Unallowed Costs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Policies &amp; Procedures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Notice and request for </a:t>
            </a:r>
            <a:r>
              <a:rPr lang="en-US" dirty="0" smtClean="0"/>
              <a:t>information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Use of resources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Data compilation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Clarification and additional data requests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Findings and Mitigation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Agency Reimbursement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9326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Administrative – Regulatory Procedures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Administrative Investigations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Unallowed salary assignment without agency approval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Agency policy and procedures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Institution’s policy &amp; procedures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Request for hiring procedures policy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Request for time &amp; effort documents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Findings and declarations - administrative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Financial mitigation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6641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 of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Financial Conflict of Interest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Review employee COI disclosure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Investigate outside activities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Consulting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Corporate Ownership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Management position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Use of university employees/students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Intellectual property License to company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Equity ownership in company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396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239000" cy="1219200"/>
          </a:xfrm>
        </p:spPr>
        <p:txBody>
          <a:bodyPr/>
          <a:lstStyle/>
          <a:p>
            <a:pPr lvl="0">
              <a:spcBef>
                <a:spcPct val="20000"/>
              </a:spcBef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10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b="0" dirty="0" smtClean="0"/>
              <a:t>Introduction </a:t>
            </a:r>
            <a:r>
              <a:rPr lang="en-US" b="0" dirty="0" smtClean="0"/>
              <a:t>&amp; General Overview</a:t>
            </a:r>
          </a:p>
          <a:p>
            <a:pPr>
              <a:buFont typeface="Wingdings" pitchFamily="2" charset="2"/>
              <a:buChar char="v"/>
            </a:pPr>
            <a:r>
              <a:rPr lang="en-US" b="0" dirty="0" smtClean="0"/>
              <a:t>Types of Audits</a:t>
            </a:r>
          </a:p>
          <a:p>
            <a:pPr>
              <a:buFont typeface="Wingdings" pitchFamily="2" charset="2"/>
              <a:buChar char="v"/>
            </a:pPr>
            <a:r>
              <a:rPr lang="en-US" b="0" dirty="0" smtClean="0"/>
              <a:t>Types of Investigations</a:t>
            </a:r>
          </a:p>
          <a:p>
            <a:pPr>
              <a:buFont typeface="Wingdings" pitchFamily="2" charset="2"/>
              <a:buChar char="v"/>
            </a:pPr>
            <a:r>
              <a:rPr lang="en-US" b="0" dirty="0" smtClean="0"/>
              <a:t>Audits</a:t>
            </a:r>
          </a:p>
          <a:p>
            <a:pPr>
              <a:buFont typeface="Wingdings" pitchFamily="2" charset="2"/>
              <a:buChar char="v"/>
            </a:pPr>
            <a:r>
              <a:rPr lang="en-US" b="0" dirty="0" smtClean="0"/>
              <a:t>Investigations</a:t>
            </a:r>
          </a:p>
          <a:p>
            <a:pPr>
              <a:buFont typeface="Wingdings" pitchFamily="2" charset="2"/>
              <a:buChar char="v"/>
            </a:pPr>
            <a:r>
              <a:rPr lang="en-US" b="0" dirty="0" smtClean="0"/>
              <a:t>Closing Remarks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75496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 of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086600" cy="4876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Financial Conflict of Interest Cont.: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Investigate all registered entities employee is affiliated with: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Spouse company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Significant other’s entity/company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Family member’s entity/company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Colleague partnerships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Registered but not active entities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Officer appointments on a non compensatory basis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Issued IP Licenses to entity/company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0112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 of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Financial Conflict of Interest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Determine Conflict type: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Financial Transactions – State of Florida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Financial Conflict – Federal Bias Principle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Mitigate changes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Outline penalties for improper disclosure.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1566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3581400"/>
            <a:ext cx="8153400" cy="2895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QUESTIONS or COMMENTS?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Tx/>
              <a:buNone/>
              <a:tabLst/>
              <a:defRPr/>
            </a:pPr>
            <a:r>
              <a:rPr lang="en-US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Doug Backman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rId2"/>
              </a:rPr>
              <a:t>dbackman@ucf.edu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Tx/>
              <a:buNone/>
              <a:tabLst/>
              <a:defRPr/>
            </a:pPr>
            <a:r>
              <a:rPr lang="en-US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407-882-1168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 descr="C:\Documents and Settings\ltorres\Local Settings\Temporary Internet Files\Content.IE5\BXMPABF8\MCj043379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9225" y="2362200"/>
            <a:ext cx="1298575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2275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000125"/>
            <a:ext cx="7543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THANKS FOR JOINING US!</a:t>
            </a:r>
          </a:p>
          <a:p>
            <a:pPr algn="ctr"/>
            <a:endParaRPr lang="en-US" sz="2400" dirty="0">
              <a:solidFill>
                <a:schemeClr val="accent6">
                  <a:lumMod val="50000"/>
                </a:schemeClr>
              </a:solidFill>
              <a:latin typeface="Century Gothic" pitchFamily="34" charset="0"/>
            </a:endParaRPr>
          </a:p>
          <a:p>
            <a:pPr algn="ctr"/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See you at the next session:</a:t>
            </a:r>
          </a:p>
          <a:p>
            <a:pPr algn="ctr"/>
            <a:endParaRPr lang="en-US" dirty="0" smtClean="0">
              <a:solidFill>
                <a:schemeClr val="accent6">
                  <a:lumMod val="50000"/>
                </a:schemeClr>
              </a:solidFill>
              <a:latin typeface="Century Gothic" pitchFamily="34" charset="0"/>
            </a:endParaRPr>
          </a:p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  <a:latin typeface="Century Gothic" pitchFamily="34" charset="0"/>
            </a:endParaRPr>
          </a:p>
          <a:p>
            <a:pPr algn="ctr"/>
            <a:endParaRPr lang="en-US" dirty="0" smtClean="0">
              <a:solidFill>
                <a:schemeClr val="accent6">
                  <a:lumMod val="50000"/>
                </a:schemeClr>
              </a:solidFill>
              <a:latin typeface="Century Gothic" pitchFamily="34" charset="0"/>
            </a:endParaRPr>
          </a:p>
          <a:p>
            <a:pPr algn="ctr"/>
            <a:endParaRPr lang="en-US" sz="24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n-US" sz="2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n-US" sz="24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n-US" sz="2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n-US" sz="24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Research Foundation</a:t>
            </a:r>
            <a:endParaRPr lang="en-US" sz="2400" b="1" dirty="0" smtClean="0">
              <a:solidFill>
                <a:schemeClr val="accent6">
                  <a:lumMod val="50000"/>
                </a:schemeClr>
              </a:solidFill>
              <a:latin typeface="Century Gothic" pitchFamily="34" charset="0"/>
            </a:endParaRPr>
          </a:p>
          <a:p>
            <a:pPr algn="ctr"/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November 20</a:t>
            </a:r>
            <a:r>
              <a:rPr lang="en-US" b="1" baseline="30000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th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, 2013</a:t>
            </a:r>
            <a:endParaRPr lang="en-US" b="1" dirty="0" smtClean="0">
              <a:solidFill>
                <a:schemeClr val="accent6">
                  <a:lumMod val="50000"/>
                </a:schemeClr>
              </a:solidFill>
              <a:latin typeface="Century Gothic" pitchFamily="34" charset="0"/>
            </a:endParaRPr>
          </a:p>
          <a:p>
            <a:pPr algn="ctr"/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Century Gothic" pitchFamily="34" charset="0"/>
              </a:rPr>
              <a:t>9:00 am to 11:00 am</a:t>
            </a:r>
            <a:endParaRPr lang="en-US" b="1" dirty="0">
              <a:solidFill>
                <a:schemeClr val="accent6">
                  <a:lumMod val="50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249486"/>
            <a:ext cx="4194175" cy="235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705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239000" cy="1219200"/>
          </a:xfrm>
        </p:spPr>
        <p:txBody>
          <a:bodyPr>
            <a:normAutofit fontScale="90000"/>
          </a:bodyPr>
          <a:lstStyle/>
          <a:p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dirty="0" smtClean="0"/>
              <a:t>Introduction </a:t>
            </a:r>
            <a:r>
              <a:rPr lang="en-US" dirty="0"/>
              <a:t>&amp; General Overview</a:t>
            </a:r>
            <a:r>
              <a:rPr lang="en-US" b="0" dirty="0"/>
              <a:t/>
            </a:r>
            <a:br>
              <a:rPr lang="en-US" b="0" dirty="0"/>
            </a:b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10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b="0" dirty="0" smtClean="0"/>
              <a:t>Audits &amp; Investigations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0" dirty="0" smtClean="0"/>
              <a:t>Do audits &amp; investigations have an impact on the UCF community?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0" dirty="0" smtClean="0"/>
              <a:t> Partners, Affiliates &amp; Collaborators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0" dirty="0" smtClean="0"/>
              <a:t>Federal agencies willingness to participate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0" dirty="0" smtClean="0"/>
              <a:t>Legislative impact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0" dirty="0" smtClean="0"/>
              <a:t>Donations impact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0" dirty="0" smtClean="0"/>
              <a:t>Community confidence (FL. A&amp;M)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0" dirty="0" smtClean="0"/>
              <a:t>Academic &amp; research impact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b="0" dirty="0" smtClean="0"/>
          </a:p>
          <a:p>
            <a:pPr>
              <a:buFont typeface="Wingdings" panose="05000000000000000000" pitchFamily="2" charset="2"/>
              <a:buChar char="ü"/>
            </a:pPr>
            <a:endParaRPr lang="en-US" b="0" dirty="0" smtClean="0"/>
          </a:p>
          <a:p>
            <a:pPr>
              <a:buFont typeface="Wingdings" panose="05000000000000000000" pitchFamily="2" charset="2"/>
              <a:buChar char="ü"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25473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Audits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Audit Types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OMB Circular A-133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Federal Desk Audits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Agency directed audits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Federal pre-award audits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State audits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UCF Internal Audit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20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Audits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OMB Circular A-133 Audits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3 to 4 month review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Identify 5 to 10 top research &amp; development programs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Review institutional policies &amp; procedures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Review costs in accordance with OMB A-21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Review adherence to administrative regulatory requirements per OMB A-110 and agency guidelines (solicitation and agency)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Review management structures &amp; procedures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233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OMB Circular A-133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Findings are identified &amp; confirmed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Findings are listed in a formal document with CFDA No. and program title and include: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Compliance Requirement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Finding Type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Finding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Criteria Condition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Cause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Effect &amp; Recommendation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044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OMB Circular A-133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Institution provides a formal response &amp; corrective action plan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Finding is filed with the State IG’s Federal audit Clearinghouse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Agencies affected by finding(s) contact UCF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Formal response to agency (resources &amp; time)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Agency and acceptance with implementation plan.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133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Federal Desk Audits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Agency notification &amp; purpose of audit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Review institutions policies &amp; procedures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Review requested documents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Explanation &amp; request for additional data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Findings identified or not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Corrective Action Plan requested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278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Agency Directed Audits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Notification and Purpose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Request for policies &amp; procedures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Request for a formal response and corrective action plan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Institutional data review and defense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Formal Response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Changes to institution’s policy &amp; procedures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6872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10033</TotalTime>
  <Words>748</Words>
  <Application>Microsoft Office PowerPoint</Application>
  <PresentationFormat>On-screen Show (4:3)</PresentationFormat>
  <Paragraphs>196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Trek</vt:lpstr>
      <vt:lpstr>PowerPoint Presentation</vt:lpstr>
      <vt:lpstr>Agenda</vt:lpstr>
      <vt:lpstr> Introduction &amp; General Overview </vt:lpstr>
      <vt:lpstr>Types of Audits</vt:lpstr>
      <vt:lpstr>Types of Audits</vt:lpstr>
      <vt:lpstr>Audit Types</vt:lpstr>
      <vt:lpstr>Audit Types</vt:lpstr>
      <vt:lpstr>Audit Types</vt:lpstr>
      <vt:lpstr>Audit Types</vt:lpstr>
      <vt:lpstr>Audit Types</vt:lpstr>
      <vt:lpstr>Audit Types</vt:lpstr>
      <vt:lpstr>Audit Types</vt:lpstr>
      <vt:lpstr>Audits &amp; Investigations</vt:lpstr>
      <vt:lpstr>Investigation Types</vt:lpstr>
      <vt:lpstr>Investigation Types</vt:lpstr>
      <vt:lpstr>Research Misconduct</vt:lpstr>
      <vt:lpstr>Financial Investigations</vt:lpstr>
      <vt:lpstr>Administrative – Regulatory Procedures </vt:lpstr>
      <vt:lpstr>Conflict of Interest</vt:lpstr>
      <vt:lpstr>Conflict of Interest</vt:lpstr>
      <vt:lpstr>Conflict of Interest</vt:lpstr>
      <vt:lpstr>PowerPoint Presentation</vt:lpstr>
      <vt:lpstr>PowerPoint Presentation</vt:lpstr>
    </vt:vector>
  </TitlesOfParts>
  <Company>UCF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jtorres</dc:creator>
  <cp:lastModifiedBy>Doshie Walker</cp:lastModifiedBy>
  <cp:revision>478</cp:revision>
  <cp:lastPrinted>2011-06-20T19:53:44Z</cp:lastPrinted>
  <dcterms:created xsi:type="dcterms:W3CDTF">2011-04-10T19:45:53Z</dcterms:created>
  <dcterms:modified xsi:type="dcterms:W3CDTF">2013-11-06T14:47:21Z</dcterms:modified>
</cp:coreProperties>
</file>